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63" r:id="rId4"/>
    <p:sldId id="268" r:id="rId5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265" autoAdjust="0"/>
  </p:normalViewPr>
  <p:slideViewPr>
    <p:cSldViewPr>
      <p:cViewPr varScale="1">
        <p:scale>
          <a:sx n="83" d="100"/>
          <a:sy n="83" d="100"/>
        </p:scale>
        <p:origin x="30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5\GRAFICAS%20PARA%20T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5\GRAFICAS%20PARA%20T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5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LISIS-1\Desktop\TRANSPARENCIA%20ARCHIVOS\Transparencia%20Original\2015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ACC'!$AF$20</c:f>
              <c:strCache>
                <c:ptCount val="1"/>
                <c:pt idx="0">
                  <c:v>TOTAL DE ACCIDENTES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'TIPOS DE ACC'!$S$21:$S$28</c:f>
              <c:strCache>
                <c:ptCount val="8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</c:strCache>
            </c:strRef>
          </c:cat>
          <c:val>
            <c:numRef>
              <c:f>'TIPOS DE ACC'!$AF$21:$AF$28</c:f>
              <c:numCache>
                <c:formatCode>General</c:formatCode>
                <c:ptCount val="8"/>
                <c:pt idx="0">
                  <c:v>11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23</c:v>
                </c:pt>
                <c:pt idx="5">
                  <c:v>10</c:v>
                </c:pt>
                <c:pt idx="6">
                  <c:v>11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607016"/>
        <c:axId val="226610152"/>
      </c:barChart>
      <c:catAx>
        <c:axId val="226607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26610152"/>
        <c:crosses val="autoZero"/>
        <c:auto val="1"/>
        <c:lblAlgn val="ctr"/>
        <c:lblOffset val="100"/>
        <c:noMultiLvlLbl val="0"/>
      </c:catAx>
      <c:valAx>
        <c:axId val="226610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6607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DÍA DE LA SEMANA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SEM'!$N$4:$N$10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11</c:v>
                </c:pt>
                <c:pt idx="3">
                  <c:v>7</c:v>
                </c:pt>
                <c:pt idx="4">
                  <c:v>13</c:v>
                </c:pt>
                <c:pt idx="5">
                  <c:v>14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400536"/>
        <c:axId val="225400928"/>
      </c:barChart>
      <c:catAx>
        <c:axId val="22540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225400928"/>
        <c:crosses val="autoZero"/>
        <c:auto val="1"/>
        <c:lblAlgn val="ctr"/>
        <c:lblOffset val="100"/>
        <c:noMultiLvlLbl val="0"/>
      </c:catAx>
      <c:valAx>
        <c:axId val="22540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5400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'TIPOS DE ACC'!$AE$21</c:f>
              <c:strCache>
                <c:ptCount val="1"/>
                <c:pt idx="0">
                  <c:v>ALCANCE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ACC'!$AF$21:$AI$21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ACC'!$AE$22</c:f>
              <c:strCache>
                <c:ptCount val="1"/>
                <c:pt idx="0">
                  <c:v>ATROPELLO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ACC'!$AF$22:$AI$22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'TIPOS DE ACC'!$AE$23</c:f>
              <c:strCache>
                <c:ptCount val="1"/>
                <c:pt idx="0">
                  <c:v>CRUCERO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ACC'!$AF$23:$AI$23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ACC'!$AE$24</c:f>
              <c:strCache>
                <c:ptCount val="1"/>
                <c:pt idx="0">
                  <c:v>DIVERSO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ACC'!$AF$24:$AI$24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ACC'!$AE$25</c:f>
              <c:strCache>
                <c:ptCount val="1"/>
                <c:pt idx="0">
                  <c:v>ESTRELLAMIENTO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ACC'!$AF$25:$AI$25</c:f>
              <c:numCache>
                <c:formatCode>General</c:formatCode>
                <c:ptCount val="4"/>
                <c:pt idx="0">
                  <c:v>23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'TIPOS DE ACC'!$AE$26</c:f>
              <c:strCache>
                <c:ptCount val="1"/>
                <c:pt idx="0">
                  <c:v>FRONTAL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ACC'!$AF$26:$AI$26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ACC'!$AE$27</c:f>
              <c:strCache>
                <c:ptCount val="1"/>
                <c:pt idx="0">
                  <c:v>LATERAL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ACC'!$AF$27:$AI$27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ACC'!$AE$28</c:f>
              <c:strCache>
                <c:ptCount val="1"/>
                <c:pt idx="0">
                  <c:v>SALIDA DE CAMINO</c:v>
                </c:pt>
              </c:strCache>
            </c:strRef>
          </c:tx>
          <c:invertIfNegative val="0"/>
          <c:cat>
            <c:strRef>
              <c:f>'TIPOS DE ACC'!$AF$20:$AI$20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'TIPOS DE ACC'!$AF$28:$AI$28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46384"/>
        <c:axId val="223344032"/>
      </c:barChart>
      <c:catAx>
        <c:axId val="22334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344032"/>
        <c:crosses val="autoZero"/>
        <c:auto val="1"/>
        <c:lblAlgn val="ctr"/>
        <c:lblOffset val="100"/>
        <c:noMultiLvlLbl val="0"/>
      </c:catAx>
      <c:valAx>
        <c:axId val="22334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334638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35848526955953E-2"/>
          <c:y val="0"/>
          <c:w val="0.9002641514730445"/>
          <c:h val="0.7110645669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CONDUCTOR!$H$46</c:f>
              <c:strCache>
                <c:ptCount val="1"/>
                <c:pt idx="0">
                  <c:v>EBRIEDAD COMPLETA</c:v>
                </c:pt>
              </c:strCache>
            </c:strRef>
          </c:tx>
          <c:invertIfNegative val="0"/>
          <c:cat>
            <c:strRef>
              <c:f>CONDUCTOR!$I$45:$L$45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CONDUCTOR!$I$46:$L$46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CONDUCTOR!$H$47</c:f>
              <c:strCache>
                <c:ptCount val="1"/>
                <c:pt idx="0">
                  <c:v>EBRIEDAD INCOMPLETA</c:v>
                </c:pt>
              </c:strCache>
            </c:strRef>
          </c:tx>
          <c:invertIfNegative val="0"/>
          <c:cat>
            <c:strRef>
              <c:f>CONDUCTOR!$I$45:$L$45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CONDUCTOR!$I$47:$L$47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CONDUCTOR!$H$48</c:f>
              <c:strCache>
                <c:ptCount val="1"/>
                <c:pt idx="0">
                  <c:v>NO EBRIEDAD</c:v>
                </c:pt>
              </c:strCache>
            </c:strRef>
          </c:tx>
          <c:invertIfNegative val="0"/>
          <c:cat>
            <c:strRef>
              <c:f>CONDUCTOR!$I$45:$L$45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CONDUCTOR!$I$48:$L$48</c:f>
              <c:numCache>
                <c:formatCode>General</c:formatCode>
                <c:ptCount val="4"/>
                <c:pt idx="0">
                  <c:v>38</c:v>
                </c:pt>
                <c:pt idx="1">
                  <c:v>10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CONDUCTOR!$H$49</c:f>
              <c:strCache>
                <c:ptCount val="1"/>
                <c:pt idx="0">
                  <c:v>SE DESCONOCE</c:v>
                </c:pt>
              </c:strCache>
            </c:strRef>
          </c:tx>
          <c:invertIfNegative val="0"/>
          <c:cat>
            <c:strRef>
              <c:f>CONDUCTOR!$I$45:$L$45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CONDUCTOR!$I$49:$L$49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365032"/>
        <c:axId val="223183344"/>
      </c:barChart>
      <c:catAx>
        <c:axId val="22236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183344"/>
        <c:crosses val="autoZero"/>
        <c:auto val="1"/>
        <c:lblAlgn val="ctr"/>
        <c:lblOffset val="100"/>
        <c:noMultiLvlLbl val="0"/>
      </c:catAx>
      <c:valAx>
        <c:axId val="22318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36503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897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887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13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20/06/2017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92626" y="81439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DICIEMBRE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DICIEMBRE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2015. Clasificados por tipos de accidentes.</a:t>
            </a:r>
          </a:p>
        </p:txBody>
      </p:sp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208140"/>
              </p:ext>
            </p:extLst>
          </p:nvPr>
        </p:nvGraphicFramePr>
        <p:xfrm>
          <a:off x="-10457" y="2699792"/>
          <a:ext cx="68524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700545"/>
              </p:ext>
            </p:extLst>
          </p:nvPr>
        </p:nvGraphicFramePr>
        <p:xfrm>
          <a:off x="21927" y="6300192"/>
          <a:ext cx="665332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297403"/>
              </p:ext>
            </p:extLst>
          </p:nvPr>
        </p:nvGraphicFramePr>
        <p:xfrm>
          <a:off x="404664" y="1619673"/>
          <a:ext cx="609617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74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accidentes con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29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lesionados y 1 muertes observados en el mes de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DICIEMBRE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DICIEMBRE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 1°Arturo B. De La Garza </a:t>
            </a:r>
            <a:endParaRPr lang="es-MX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2° San Mateo y Eloy Cavazos.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° San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Roque. 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Reynosa.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smtClean="0">
                <a:latin typeface="Arial" pitchFamily="34" charset="0"/>
                <a:cs typeface="Arial" pitchFamily="34" charset="0"/>
              </a:rPr>
              <a:t>TJM</a:t>
            </a:r>
            <a:endParaRPr lang="es-MX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mgga*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878913"/>
              </p:ext>
            </p:extLst>
          </p:nvPr>
        </p:nvGraphicFramePr>
        <p:xfrm>
          <a:off x="25668" y="1651504"/>
          <a:ext cx="6549498" cy="442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4615</TotalTime>
  <Words>49</Words>
  <Application>Microsoft Office PowerPoint</Application>
  <PresentationFormat>Presentación en pantalla (4:3)</PresentationFormat>
  <Paragraphs>35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ANALISIS-1</cp:lastModifiedBy>
  <cp:revision>265</cp:revision>
  <cp:lastPrinted>2013-04-09T01:32:33Z</cp:lastPrinted>
  <dcterms:created xsi:type="dcterms:W3CDTF">2013-05-04T00:53:54Z</dcterms:created>
  <dcterms:modified xsi:type="dcterms:W3CDTF">2017-06-20T14:32:34Z</dcterms:modified>
</cp:coreProperties>
</file>